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5636-5345-4B9E-9705-E6AF70DF300C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9429-B3AC-4597-B679-31788BF57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5636-5345-4B9E-9705-E6AF70DF300C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9429-B3AC-4597-B679-31788BF57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5636-5345-4B9E-9705-E6AF70DF300C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9429-B3AC-4597-B679-31788BF57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5636-5345-4B9E-9705-E6AF70DF300C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9429-B3AC-4597-B679-31788BF57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5636-5345-4B9E-9705-E6AF70DF300C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9429-B3AC-4597-B679-31788BF57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5636-5345-4B9E-9705-E6AF70DF300C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9429-B3AC-4597-B679-31788BF57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5636-5345-4B9E-9705-E6AF70DF300C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9429-B3AC-4597-B679-31788BF57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5636-5345-4B9E-9705-E6AF70DF300C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9429-B3AC-4597-B679-31788BF57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5636-5345-4B9E-9705-E6AF70DF300C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9429-B3AC-4597-B679-31788BF57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5636-5345-4B9E-9705-E6AF70DF300C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9429-B3AC-4597-B679-31788BF57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5636-5345-4B9E-9705-E6AF70DF300C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9429-B3AC-4597-B679-31788BF57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55636-5345-4B9E-9705-E6AF70DF300C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49429-B3AC-4597-B679-31788BF579F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www.vapourtec.com/wp-content/uploads/2015/08/op-2013-001548_0014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s://www.vapourtec.com/wp-content/uploads/2015/08/ncontent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/>
              <a:t>Flow chemistry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Untitled-2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7086"/>
          </a:xfrm>
          <a:prstGeom prst="rect">
            <a:avLst/>
          </a:prstGeom>
        </p:spPr>
      </p:pic>
      <p:pic>
        <p:nvPicPr>
          <p:cNvPr id="5" name="Picture 4" descr="Flow chemistry schemati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356992"/>
            <a:ext cx="410445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en-GB" dirty="0"/>
              <a:t>Flow chemistry is also known as continuous flow or plug flow chemistry. </a:t>
            </a:r>
            <a:endParaRPr lang="en-GB" dirty="0" smtClean="0"/>
          </a:p>
          <a:p>
            <a:pPr fontAlgn="base">
              <a:buNone/>
            </a:pPr>
            <a:r>
              <a:rPr lang="en-GB" dirty="0"/>
              <a:t>	</a:t>
            </a:r>
            <a:r>
              <a:rPr lang="en-GB" dirty="0" smtClean="0"/>
              <a:t>It </a:t>
            </a:r>
            <a:r>
              <a:rPr lang="en-GB" dirty="0"/>
              <a:t>involves a chemical reaction run in a continuous flow stream.  The process offers potential for the efficient manufacture of chemical products. </a:t>
            </a:r>
            <a:endParaRPr lang="en-GB" dirty="0" smtClean="0"/>
          </a:p>
          <a:p>
            <a:pPr fontAlgn="base">
              <a:buNone/>
            </a:pPr>
            <a:r>
              <a:rPr lang="en-GB" dirty="0"/>
              <a:t>	</a:t>
            </a:r>
            <a:r>
              <a:rPr lang="en-GB" dirty="0" smtClean="0"/>
              <a:t>Recent </a:t>
            </a:r>
            <a:r>
              <a:rPr lang="en-GB" dirty="0"/>
              <a:t>breakthroughs using Vapourtec systems are in production of </a:t>
            </a:r>
            <a:r>
              <a:rPr lang="en-GB" dirty="0" err="1"/>
              <a:t>Tamoxifen</a:t>
            </a:r>
            <a:r>
              <a:rPr lang="en-GB" dirty="0"/>
              <a:t> (Breast Cancer) and </a:t>
            </a:r>
            <a:r>
              <a:rPr lang="en-GB" dirty="0" err="1"/>
              <a:t>Artemisinin</a:t>
            </a:r>
            <a:r>
              <a:rPr lang="en-GB" dirty="0"/>
              <a:t> (Malaria</a:t>
            </a:r>
            <a:r>
              <a:rPr lang="en-GB" dirty="0" smtClean="0"/>
              <a:t>).</a:t>
            </a:r>
          </a:p>
          <a:p>
            <a:pPr fontAlgn="base"/>
            <a:endParaRPr lang="en-GB" dirty="0"/>
          </a:p>
          <a:p>
            <a:pPr fontAlgn="base"/>
            <a:r>
              <a:rPr lang="en-GB" dirty="0"/>
              <a:t>Reactants are first pumped into a mixing device. Flow continues through a temperature controlled reactor until the reaction is complete. </a:t>
            </a:r>
          </a:p>
          <a:p>
            <a:pPr fontAlgn="base">
              <a:buNone/>
            </a:pPr>
            <a:r>
              <a:rPr lang="en-GB" dirty="0" smtClean="0"/>
              <a:t>	The </a:t>
            </a:r>
            <a:r>
              <a:rPr lang="en-GB" dirty="0"/>
              <a:t>reactor can be a simple pipe, tube or complex micro-structured device. </a:t>
            </a:r>
            <a:endParaRPr lang="en-GB" dirty="0" smtClean="0"/>
          </a:p>
          <a:p>
            <a:pPr fontAlgn="base">
              <a:buNone/>
            </a:pPr>
            <a:r>
              <a:rPr lang="en-GB" dirty="0"/>
              <a:t>	</a:t>
            </a:r>
            <a:r>
              <a:rPr lang="en-GB" dirty="0" smtClean="0"/>
              <a:t>The </a:t>
            </a:r>
            <a:r>
              <a:rPr lang="en-GB" dirty="0"/>
              <a:t>mixing device and reactor are maintained at the temperature to promote the desired reaction. </a:t>
            </a:r>
            <a:endParaRPr lang="en-GB" dirty="0" smtClean="0"/>
          </a:p>
          <a:p>
            <a:pPr fontAlgn="base">
              <a:buNone/>
            </a:pPr>
            <a:r>
              <a:rPr lang="en-GB" dirty="0"/>
              <a:t>	</a:t>
            </a:r>
            <a:r>
              <a:rPr lang="en-GB" dirty="0" smtClean="0"/>
              <a:t>The </a:t>
            </a:r>
            <a:r>
              <a:rPr lang="en-GB" dirty="0"/>
              <a:t>reactants may also be exposed to an electrical flux or a photon flux to promote an electrochemical or photochemical reaction.</a:t>
            </a:r>
          </a:p>
        </p:txBody>
      </p:sp>
      <p:pic>
        <p:nvPicPr>
          <p:cNvPr id="5" name="Picture 4" descr="Untitled-2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708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fontAlgn="base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Flow chemistry differs from conventional batch chemistry by having the following important features:</a:t>
            </a:r>
          </a:p>
          <a:p>
            <a:pPr fontAlgn="base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Flow of reagents</a:t>
            </a:r>
          </a:p>
          <a:p>
            <a:pPr fontAlgn="base">
              <a:buNone/>
            </a:pPr>
            <a:r>
              <a:rPr lang="en-GB" dirty="0" smtClean="0"/>
              <a:t>	In </a:t>
            </a:r>
            <a:r>
              <a:rPr lang="en-GB" dirty="0"/>
              <a:t>Flow chemistry reagents are pumped under pressure and flow continuously through the reactor. This contrasts with batch reactors where all reagents are loaded into a vessel at the </a:t>
            </a:r>
            <a:r>
              <a:rPr lang="en-GB" dirty="0" smtClean="0"/>
              <a:t>start</a:t>
            </a:r>
            <a:endParaRPr lang="en-GB" dirty="0"/>
          </a:p>
          <a:p>
            <a:pPr fontAlgn="base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Control of reaction time</a:t>
            </a:r>
          </a:p>
          <a:p>
            <a:pPr fontAlgn="base">
              <a:buNone/>
            </a:pPr>
            <a:r>
              <a:rPr lang="en-GB" dirty="0" smtClean="0"/>
              <a:t>	Reaction </a:t>
            </a:r>
            <a:r>
              <a:rPr lang="en-GB" dirty="0"/>
              <a:t>time is determined by the time the reagents take to flow through the reactor.  This period is called the residence time.</a:t>
            </a:r>
          </a:p>
          <a:p>
            <a:pPr fontAlgn="base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Control of </a:t>
            </a:r>
            <a:r>
              <a:rPr lang="en-GB" b="1" dirty="0" err="1">
                <a:solidFill>
                  <a:schemeClr val="accent6">
                    <a:lumMod val="75000"/>
                  </a:schemeClr>
                </a:solidFill>
              </a:rPr>
              <a:t>stoichiometry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en-GB" dirty="0" smtClean="0"/>
              <a:t>	Reaction </a:t>
            </a:r>
            <a:r>
              <a:rPr lang="en-GB" dirty="0" err="1"/>
              <a:t>stoichiometry</a:t>
            </a:r>
            <a:r>
              <a:rPr lang="en-GB" dirty="0"/>
              <a:t> is controlled by the relative flow rates of the reactants. The concentration of one reagent relative to another can be increased simply by pumping that reagent at a higher rate of flow.</a:t>
            </a:r>
          </a:p>
          <a:p>
            <a:pPr fontAlgn="base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Heat transfer</a:t>
            </a:r>
          </a:p>
          <a:p>
            <a:pPr fontAlgn="base">
              <a:buNone/>
            </a:pPr>
            <a:r>
              <a:rPr lang="en-GB" dirty="0" smtClean="0"/>
              <a:t>	Flow </a:t>
            </a:r>
            <a:r>
              <a:rPr lang="en-GB" dirty="0"/>
              <a:t>reactors have excellent heat transfer when compared with batch reactors.  This feature is due to the much greater surface area to volume ratio of flow reactors over batch reactors.</a:t>
            </a:r>
          </a:p>
          <a:p>
            <a:pPr fontAlgn="base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Mass transfer</a:t>
            </a:r>
          </a:p>
          <a:p>
            <a:pPr fontAlgn="base">
              <a:buNone/>
            </a:pPr>
            <a:r>
              <a:rPr lang="en-GB" dirty="0" smtClean="0"/>
              <a:t>	Reactors </a:t>
            </a:r>
            <a:r>
              <a:rPr lang="en-GB" dirty="0"/>
              <a:t>designed for flow chemistry have high rates of mass transfer. This is due to the small sizes and good mixing that is possible</a:t>
            </a:r>
            <a:r>
              <a:rPr lang="en-GB" dirty="0" smtClean="0"/>
              <a:t>.</a:t>
            </a:r>
            <a:endParaRPr lang="en-GB" dirty="0"/>
          </a:p>
          <a:p>
            <a:pPr fontAlgn="base"/>
            <a:endParaRPr lang="en-GB" dirty="0"/>
          </a:p>
          <a:p>
            <a:endParaRPr lang="en-GB" dirty="0"/>
          </a:p>
        </p:txBody>
      </p:sp>
      <p:pic>
        <p:nvPicPr>
          <p:cNvPr id="5" name="Picture 4" descr="Untitled-2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70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fontAlgn="base"/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Flow Chemistry is easily scaled</a:t>
            </a:r>
          </a:p>
          <a:p>
            <a:pPr fontAlgn="base">
              <a:buNone/>
            </a:pPr>
            <a:r>
              <a:rPr lang="en-GB" dirty="0" smtClean="0"/>
              <a:t>	Flow reactions can simply be run for longer. This produces more material.</a:t>
            </a:r>
            <a:endParaRPr lang="en-GB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fontAlgn="base"/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Precise 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control</a:t>
            </a:r>
          </a:p>
          <a:p>
            <a:pPr fontAlgn="base">
              <a:buNone/>
            </a:pPr>
            <a:r>
              <a:rPr lang="en-GB" dirty="0" smtClean="0"/>
              <a:t>	Flow </a:t>
            </a:r>
            <a:r>
              <a:rPr lang="en-GB" dirty="0"/>
              <a:t>chemistry offers the chemist precise control of the four critical reaction parameters. These parameters being </a:t>
            </a:r>
            <a:r>
              <a:rPr lang="en-GB" dirty="0" err="1"/>
              <a:t>stoichiometry</a:t>
            </a:r>
            <a:r>
              <a:rPr lang="en-GB" dirty="0"/>
              <a:t>, mixing, temperature and reaction time</a:t>
            </a:r>
          </a:p>
          <a:p>
            <a:pPr fontAlgn="base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Low inventory of materials</a:t>
            </a:r>
          </a:p>
          <a:p>
            <a:pPr fontAlgn="base">
              <a:buNone/>
            </a:pPr>
            <a:r>
              <a:rPr lang="en-GB" dirty="0" smtClean="0"/>
              <a:t>	When </a:t>
            </a:r>
            <a:r>
              <a:rPr lang="en-GB" dirty="0"/>
              <a:t>reactions are run in continuous flow only small quantities of potentially hazardous materials are “in-process”.</a:t>
            </a:r>
          </a:p>
          <a:p>
            <a:pPr fontAlgn="base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Telescoped reactions</a:t>
            </a:r>
          </a:p>
          <a:p>
            <a:pPr fontAlgn="base">
              <a:buNone/>
            </a:pPr>
            <a:r>
              <a:rPr lang="en-GB" dirty="0" smtClean="0"/>
              <a:t>	Reactive </a:t>
            </a:r>
            <a:r>
              <a:rPr lang="en-GB" dirty="0"/>
              <a:t>intermediates don’t need to be isolated. Flow reactions can be easily run in sequence or “telescoped”.</a:t>
            </a:r>
          </a:p>
          <a:p>
            <a:pPr fontAlgn="base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No head-space</a:t>
            </a:r>
          </a:p>
          <a:p>
            <a:pPr fontAlgn="base">
              <a:buNone/>
            </a:pPr>
            <a:r>
              <a:rPr lang="en-GB" dirty="0" smtClean="0"/>
              <a:t>	Flow </a:t>
            </a:r>
            <a:r>
              <a:rPr lang="en-GB" dirty="0"/>
              <a:t>reactors do not require a head space. The pressure within the reactor is controlled by a device called a back pressure regulator (BPR). With high pressure batch reactors the gas within the head space must be pressurised.</a:t>
            </a:r>
          </a:p>
          <a:p>
            <a:pPr fontAlgn="base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Very low back-mixing</a:t>
            </a:r>
          </a:p>
          <a:p>
            <a:pPr fontAlgn="base">
              <a:buNone/>
            </a:pPr>
            <a:r>
              <a:rPr lang="en-GB" dirty="0" smtClean="0"/>
              <a:t>	Flow </a:t>
            </a:r>
            <a:r>
              <a:rPr lang="en-GB" dirty="0"/>
              <a:t>reactors can be arranged to have very little or even no back-mixing</a:t>
            </a:r>
          </a:p>
        </p:txBody>
      </p:sp>
      <p:pic>
        <p:nvPicPr>
          <p:cNvPr id="4" name="Picture 3" descr="Untitled-2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708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endParaRPr lang="en-GB" dirty="0"/>
          </a:p>
          <a:p>
            <a:pPr fontAlgn="base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Examples</a:t>
            </a:r>
            <a:r>
              <a:rPr lang="en-GB" dirty="0"/>
              <a:t> 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of flow chemistry available from International publications:</a:t>
            </a:r>
          </a:p>
          <a:p>
            <a:pPr fontAlgn="base"/>
            <a:r>
              <a:rPr lang="en-GB" dirty="0"/>
              <a:t>Continuous Flow-Processing of </a:t>
            </a:r>
            <a:r>
              <a:rPr lang="en-GB" dirty="0" err="1"/>
              <a:t>Organometallic</a:t>
            </a:r>
            <a:r>
              <a:rPr lang="en-GB" dirty="0"/>
              <a:t> Reagents Using an Advanced Peristaltic Pumping System and the Telescoped Flow Synthesis of (E/Z)- </a:t>
            </a:r>
            <a:r>
              <a:rPr lang="en-GB" dirty="0" err="1"/>
              <a:t>Tamoxifen</a:t>
            </a:r>
            <a:endParaRPr lang="en-GB" dirty="0"/>
          </a:p>
          <a:p>
            <a:pPr fontAlgn="base"/>
            <a:r>
              <a:rPr lang="en-GB" dirty="0"/>
              <a:t> </a:t>
            </a:r>
          </a:p>
          <a:p>
            <a:pPr lvl="0" fontAlgn="base"/>
            <a:r>
              <a:rPr lang="en-GB" dirty="0"/>
              <a:t>Philip R D Murray</a:t>
            </a:r>
          </a:p>
          <a:p>
            <a:pPr lvl="0" fontAlgn="base"/>
            <a:r>
              <a:rPr lang="en-GB" dirty="0"/>
              <a:t>Duncan L Browne</a:t>
            </a:r>
          </a:p>
          <a:p>
            <a:pPr lvl="0" fontAlgn="base"/>
            <a:r>
              <a:rPr lang="en-GB" dirty="0"/>
              <a:t>Julio C </a:t>
            </a:r>
            <a:r>
              <a:rPr lang="en-GB" dirty="0" err="1"/>
              <a:t>Pastre</a:t>
            </a:r>
            <a:endParaRPr lang="en-GB" dirty="0"/>
          </a:p>
          <a:p>
            <a:pPr lvl="0" fontAlgn="base"/>
            <a:r>
              <a:rPr lang="en-GB" dirty="0"/>
              <a:t>Chris Butters</a:t>
            </a:r>
          </a:p>
          <a:p>
            <a:pPr lvl="0" fontAlgn="base"/>
            <a:r>
              <a:rPr lang="en-GB" dirty="0"/>
              <a:t>Duncan Guthrie</a:t>
            </a:r>
          </a:p>
          <a:p>
            <a:pPr lvl="0" fontAlgn="base"/>
            <a:r>
              <a:rPr lang="en-GB" dirty="0"/>
              <a:t>Steven V Ley</a:t>
            </a:r>
          </a:p>
          <a:p>
            <a:pPr lvl="0" fontAlgn="base"/>
            <a:r>
              <a:rPr lang="en-GB" dirty="0"/>
              <a:t>Dept. of Chemistry, University of Cambridge, UK </a:t>
            </a:r>
            <a:r>
              <a:rPr lang="en-GB" dirty="0" err="1"/>
              <a:t>Instituto</a:t>
            </a:r>
            <a:r>
              <a:rPr lang="en-GB" dirty="0"/>
              <a:t> de </a:t>
            </a:r>
            <a:r>
              <a:rPr lang="en-GB" dirty="0" err="1"/>
              <a:t>Química</a:t>
            </a:r>
            <a:r>
              <a:rPr lang="en-GB" dirty="0"/>
              <a:t>, University of Campinas, Brazil Vapourtec Ltd, UK</a:t>
            </a:r>
          </a:p>
          <a:p>
            <a:endParaRPr lang="en-GB" dirty="0"/>
          </a:p>
        </p:txBody>
      </p:sp>
      <p:pic>
        <p:nvPicPr>
          <p:cNvPr id="5" name="Picture 4" descr="continuous flow processing of organometallic reagents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996952"/>
            <a:ext cx="453650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Untitled-2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137708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smtClean="0"/>
              <a:t>	This </a:t>
            </a:r>
            <a:r>
              <a:rPr lang="en-GB" dirty="0"/>
              <a:t>paper describes several representative examples of the use of </a:t>
            </a:r>
            <a:r>
              <a:rPr lang="en-GB" dirty="0" err="1"/>
              <a:t>organometallic</a:t>
            </a:r>
            <a:r>
              <a:rPr lang="en-GB" dirty="0"/>
              <a:t> reagents in a Vapourtec flow chemistry system. </a:t>
            </a: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	These </a:t>
            </a:r>
            <a:r>
              <a:rPr lang="en-GB" dirty="0"/>
              <a:t>include n-</a:t>
            </a:r>
            <a:r>
              <a:rPr lang="en-GB" dirty="0" err="1"/>
              <a:t>butyllithium</a:t>
            </a:r>
            <a:r>
              <a:rPr lang="en-GB" dirty="0"/>
              <a:t>, Grignard reagents, and DIBAL-H.  Examples are reported over several hours of continuous pumping. 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Multigram</a:t>
            </a:r>
            <a:r>
              <a:rPr lang="en-GB" dirty="0" smtClean="0"/>
              <a:t> </a:t>
            </a:r>
            <a:r>
              <a:rPr lang="en-GB" dirty="0"/>
              <a:t>quantities of products are produced. 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The </a:t>
            </a:r>
            <a:r>
              <a:rPr lang="en-GB" dirty="0"/>
              <a:t>highlight of the paper is an approach to the telescoped synthesis of (E/Z)-</a:t>
            </a:r>
            <a:r>
              <a:rPr lang="en-GB" dirty="0" err="1"/>
              <a:t>tamoxifen</a:t>
            </a:r>
            <a:r>
              <a:rPr lang="en-GB" dirty="0"/>
              <a:t>. </a:t>
            </a:r>
            <a:r>
              <a:rPr lang="en-GB" dirty="0" err="1"/>
              <a:t>Organometallic</a:t>
            </a:r>
            <a:r>
              <a:rPr lang="en-GB" dirty="0"/>
              <a:t> reagent-mediated transformations are used.</a:t>
            </a:r>
          </a:p>
          <a:p>
            <a:endParaRPr lang="en-GB" dirty="0"/>
          </a:p>
        </p:txBody>
      </p:sp>
      <p:pic>
        <p:nvPicPr>
          <p:cNvPr id="4" name="Picture 3" descr="Untitled-2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708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	Continuous-Flow 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Synthesis of the Anti-Malaria Drug </a:t>
            </a:r>
            <a:r>
              <a:rPr lang="en-GB" b="1" dirty="0" err="1">
                <a:solidFill>
                  <a:schemeClr val="accent6">
                    <a:lumMod val="75000"/>
                  </a:schemeClr>
                </a:solidFill>
              </a:rPr>
              <a:t>Artemisinin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en-GB" dirty="0"/>
              <a:t> </a:t>
            </a:r>
          </a:p>
          <a:p>
            <a:pPr lvl="0" fontAlgn="base"/>
            <a:r>
              <a:rPr lang="en-GB" dirty="0"/>
              <a:t>François Lévesque1</a:t>
            </a:r>
          </a:p>
          <a:p>
            <a:pPr lvl="0" fontAlgn="base"/>
            <a:r>
              <a:rPr lang="en-GB" dirty="0"/>
              <a:t>Peter H. Seeberger1,2</a:t>
            </a:r>
          </a:p>
          <a:p>
            <a:pPr lvl="0" fontAlgn="base"/>
            <a:r>
              <a:rPr lang="en-GB" dirty="0"/>
              <a:t>1Department for </a:t>
            </a:r>
            <a:r>
              <a:rPr lang="en-GB" dirty="0" err="1" smtClean="0"/>
              <a:t>Biomolecular</a:t>
            </a:r>
            <a:endParaRPr lang="en-GB" dirty="0" smtClean="0"/>
          </a:p>
          <a:p>
            <a:pPr lvl="0" fontAlgn="base">
              <a:buNone/>
            </a:pPr>
            <a:r>
              <a:rPr lang="en-GB" dirty="0" smtClean="0"/>
              <a:t> 	Systems</a:t>
            </a:r>
            <a:r>
              <a:rPr lang="en-GB" dirty="0"/>
              <a:t>, Max-Planck Institute for Colloids and Interfaces, Germany</a:t>
            </a:r>
          </a:p>
          <a:p>
            <a:pPr lvl="0" fontAlgn="base"/>
            <a:r>
              <a:rPr lang="en-GB" dirty="0"/>
              <a:t>2Institute for Chemistry and Biochemistry, </a:t>
            </a:r>
            <a:r>
              <a:rPr lang="en-GB" dirty="0" err="1"/>
              <a:t>Freie</a:t>
            </a:r>
            <a:r>
              <a:rPr lang="en-GB" dirty="0"/>
              <a:t> </a:t>
            </a:r>
            <a:r>
              <a:rPr lang="en-GB" dirty="0" err="1"/>
              <a:t>Universität</a:t>
            </a:r>
            <a:r>
              <a:rPr lang="en-GB" dirty="0"/>
              <a:t> Berlin, Germany</a:t>
            </a:r>
          </a:p>
          <a:p>
            <a:pPr fontAlgn="base"/>
            <a:r>
              <a:rPr lang="en-GB" dirty="0"/>
              <a:t>This paper describes the use of flow chemistry techniques to develop a continuous-flow process. The process converts </a:t>
            </a:r>
            <a:r>
              <a:rPr lang="en-GB" dirty="0" err="1"/>
              <a:t>dihydroartemisinic</a:t>
            </a:r>
            <a:r>
              <a:rPr lang="en-GB" dirty="0"/>
              <a:t> acid into </a:t>
            </a:r>
            <a:r>
              <a:rPr lang="en-GB" dirty="0" err="1"/>
              <a:t>artemisinin</a:t>
            </a:r>
            <a:r>
              <a:rPr lang="en-GB" dirty="0"/>
              <a:t> in an inexpensive and scalable process.  </a:t>
            </a:r>
            <a:r>
              <a:rPr lang="en-GB" dirty="0" err="1"/>
              <a:t>Artemisinin</a:t>
            </a:r>
            <a:r>
              <a:rPr lang="en-GB" dirty="0"/>
              <a:t> combination treatments are the first-line drugs in the global fight against Malaria.</a:t>
            </a:r>
          </a:p>
          <a:p>
            <a:endParaRPr lang="en-GB" dirty="0"/>
          </a:p>
        </p:txBody>
      </p:sp>
      <p:pic>
        <p:nvPicPr>
          <p:cNvPr id="5" name="Picture 4" descr="Continuous-Flow Synthesis of the Anti-Malaria Drug Artemisinin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132856"/>
            <a:ext cx="259228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Untitled-2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13770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67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Flow chemistry 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chemistry</dc:title>
  <dc:creator>Chris</dc:creator>
  <cp:lastModifiedBy>Chris</cp:lastModifiedBy>
  <cp:revision>4</cp:revision>
  <dcterms:created xsi:type="dcterms:W3CDTF">2016-02-08T15:00:42Z</dcterms:created>
  <dcterms:modified xsi:type="dcterms:W3CDTF">2016-02-08T15:37:11Z</dcterms:modified>
</cp:coreProperties>
</file>